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500"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CS" b="1" smtClean="0"/>
              <a:t>RAČUNARSKE MREŽE I TELEKOMUNIKACIJE</a:t>
            </a:r>
            <a:endParaRPr lang="sr-Latn-CS"/>
          </a:p>
        </p:txBody>
      </p:sp>
      <p:sp>
        <p:nvSpPr>
          <p:cNvPr id="3" name="Subtitle 2"/>
          <p:cNvSpPr>
            <a:spLocks noGrp="1"/>
          </p:cNvSpPr>
          <p:nvPr>
            <p:ph type="subTitle" idx="1"/>
          </p:nvPr>
        </p:nvSpPr>
        <p:spPr/>
        <p:txBody>
          <a:bodyPr/>
          <a:lstStyle/>
          <a:p>
            <a:r>
              <a:rPr lang="sr-Latn-CS" smtClean="0"/>
              <a:t>ime i prezime</a:t>
            </a:r>
          </a:p>
          <a:p>
            <a:r>
              <a:rPr lang="sr-Latn-CS" smtClean="0"/>
              <a:t>institucija</a:t>
            </a:r>
            <a:endParaRPr lang="sr-Latn-C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b="1" dirty="0" smtClean="0"/>
              <a:t>Osnovni ciljevi</a:t>
            </a:r>
            <a:r>
              <a:rPr lang="sr-Latn-RS" b="1" dirty="0" smtClean="0"/>
              <a:t> (</a:t>
            </a:r>
            <a:r>
              <a:rPr lang="sr-Latn-RS" b="1" dirty="0" smtClean="0">
                <a:solidFill>
                  <a:srgbClr val="FF0000"/>
                </a:solidFill>
              </a:rPr>
              <a:t>44pt</a:t>
            </a:r>
            <a:r>
              <a:rPr lang="sr-Latn-RS" b="1" dirty="0" smtClean="0"/>
              <a:t>)</a:t>
            </a:r>
            <a:endParaRPr lang="sr-Latn-CS" dirty="0"/>
          </a:p>
        </p:txBody>
      </p:sp>
      <p:sp>
        <p:nvSpPr>
          <p:cNvPr id="3" name="Content Placeholder 2"/>
          <p:cNvSpPr>
            <a:spLocks noGrp="1"/>
          </p:cNvSpPr>
          <p:nvPr>
            <p:ph idx="1"/>
          </p:nvPr>
        </p:nvSpPr>
        <p:spPr/>
        <p:txBody>
          <a:bodyPr>
            <a:normAutofit fontScale="92500" lnSpcReduction="10000"/>
          </a:bodyPr>
          <a:lstStyle/>
          <a:p>
            <a:pPr lvl="0"/>
            <a:r>
              <a:rPr lang="sr-Latn-CS" sz="1900" dirty="0" smtClean="0"/>
              <a:t>Identifikovati osnovne prednosti povezivanja (umrežavanja) računara i računarske opreme (</a:t>
            </a:r>
            <a:r>
              <a:rPr lang="sr-Latn-CS" sz="1900" dirty="0" smtClean="0">
                <a:solidFill>
                  <a:srgbClr val="FF0000"/>
                </a:solidFill>
              </a:rPr>
              <a:t>18pt</a:t>
            </a:r>
            <a:r>
              <a:rPr lang="sr-Latn-CS" sz="1900" dirty="0" smtClean="0"/>
              <a:t>);</a:t>
            </a:r>
          </a:p>
          <a:p>
            <a:pPr lvl="0"/>
            <a:r>
              <a:rPr lang="sr-Latn-CS" dirty="0" smtClean="0"/>
              <a:t>Objasniti osnovne komponente i terminologiju računarskih mreža (</a:t>
            </a:r>
            <a:r>
              <a:rPr lang="sr-Latn-CS" dirty="0" smtClean="0">
                <a:solidFill>
                  <a:srgbClr val="FF0000"/>
                </a:solidFill>
              </a:rPr>
              <a:t>30pt</a:t>
            </a:r>
            <a:r>
              <a:rPr lang="sr-Latn-CS" dirty="0" smtClean="0"/>
              <a:t>);</a:t>
            </a:r>
          </a:p>
          <a:p>
            <a:pPr lvl="0"/>
            <a:r>
              <a:rPr lang="sr-Latn-CS" dirty="0" smtClean="0"/>
              <a:t>Upoznati mrežne arhitekture u preduzeću;</a:t>
            </a:r>
          </a:p>
          <a:p>
            <a:pPr lvl="0"/>
            <a:r>
              <a:rPr lang="sr-Latn-CS" dirty="0" smtClean="0"/>
              <a:t>Analizirati osobine različitih transportnih tehnologija;</a:t>
            </a:r>
          </a:p>
          <a:p>
            <a:pPr lvl="0"/>
            <a:r>
              <a:rPr lang="sr-Latn-CS" sz="3900" dirty="0" smtClean="0">
                <a:latin typeface="Times New Roman" pitchFamily="18" charset="0"/>
                <a:cs typeface="Times New Roman" pitchFamily="18" charset="0"/>
              </a:rPr>
              <a:t>Upoznati prednosti i mane osnovnih mrežnih arhitektura (</a:t>
            </a:r>
            <a:r>
              <a:rPr lang="sr-Latn-CS" sz="3900" dirty="0" smtClean="0">
                <a:solidFill>
                  <a:srgbClr val="FF0000"/>
                </a:solidFill>
                <a:latin typeface="Times New Roman" pitchFamily="18" charset="0"/>
                <a:cs typeface="Times New Roman" pitchFamily="18" charset="0"/>
              </a:rPr>
              <a:t>Times</a:t>
            </a:r>
            <a:r>
              <a:rPr lang="sr-Latn-CS" sz="3900" dirty="0" smtClean="0">
                <a:latin typeface="Times New Roman" pitchFamily="18" charset="0"/>
                <a:cs typeface="Times New Roman" pitchFamily="18" charset="0"/>
              </a:rPr>
              <a:t>)</a:t>
            </a:r>
            <a:r>
              <a:rPr lang="sr-Latn-CS" dirty="0" smtClean="0"/>
              <a:t>;</a:t>
            </a:r>
          </a:p>
          <a:p>
            <a:pPr lvl="0"/>
            <a:r>
              <a:rPr lang="sr-Latn-CS" dirty="0" smtClean="0"/>
              <a:t>Upoznati osnove mrežnog softvera (</a:t>
            </a:r>
            <a:r>
              <a:rPr lang="sr-Latn-CS" dirty="0" smtClean="0">
                <a:solidFill>
                  <a:srgbClr val="FF0000"/>
                </a:solidFill>
              </a:rPr>
              <a:t>Calibri</a:t>
            </a:r>
            <a:r>
              <a:rPr lang="sr-Latn-CS" dirty="0" smtClean="0"/>
              <a:t>)?</a:t>
            </a:r>
          </a:p>
        </p:txBody>
      </p:sp>
      <p:sp>
        <p:nvSpPr>
          <p:cNvPr id="4" name="TextBox 3"/>
          <p:cNvSpPr txBox="1"/>
          <p:nvPr/>
        </p:nvSpPr>
        <p:spPr>
          <a:xfrm>
            <a:off x="7239000" y="457200"/>
            <a:ext cx="1524000" cy="923330"/>
          </a:xfrm>
          <a:prstGeom prst="rect">
            <a:avLst/>
          </a:prstGeom>
          <a:noFill/>
        </p:spPr>
        <p:txBody>
          <a:bodyPr wrap="square" rtlCol="0">
            <a:spAutoFit/>
          </a:bodyPr>
          <a:lstStyle/>
          <a:p>
            <a:r>
              <a:rPr lang="sr-Latn-RS" b="1" dirty="0" smtClean="0"/>
              <a:t>Koristiti najmanje font 18</a:t>
            </a:r>
            <a:endParaRPr lang="sr-Latn-RS" b="1" dirty="0"/>
          </a:p>
        </p:txBody>
      </p:sp>
      <p:cxnSp>
        <p:nvCxnSpPr>
          <p:cNvPr id="6" name="Straight Arrow Connector 5"/>
          <p:cNvCxnSpPr/>
          <p:nvPr/>
        </p:nvCxnSpPr>
        <p:spPr>
          <a:xfrm flipH="1">
            <a:off x="6629400" y="1219200"/>
            <a:ext cx="609600" cy="3810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8" name="TextBox 7"/>
          <p:cNvSpPr txBox="1"/>
          <p:nvPr/>
        </p:nvSpPr>
        <p:spPr>
          <a:xfrm>
            <a:off x="152400" y="295870"/>
            <a:ext cx="1524000" cy="923330"/>
          </a:xfrm>
          <a:prstGeom prst="rect">
            <a:avLst/>
          </a:prstGeom>
          <a:noFill/>
        </p:spPr>
        <p:txBody>
          <a:bodyPr wrap="square" rtlCol="0">
            <a:spAutoFit/>
          </a:bodyPr>
          <a:lstStyle/>
          <a:p>
            <a:r>
              <a:rPr lang="sr-Latn-RS" b="1" dirty="0" smtClean="0"/>
              <a:t>Koristiti različite veličine fonta</a:t>
            </a:r>
            <a:endParaRPr lang="sr-Latn-RS" b="1" dirty="0"/>
          </a:p>
        </p:txBody>
      </p:sp>
      <p:cxnSp>
        <p:nvCxnSpPr>
          <p:cNvPr id="9" name="Straight Arrow Connector 8"/>
          <p:cNvCxnSpPr/>
          <p:nvPr/>
        </p:nvCxnSpPr>
        <p:spPr>
          <a:xfrm flipV="1">
            <a:off x="1600200" y="877010"/>
            <a:ext cx="533400" cy="171683"/>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2" name="Straight Arrow Connector 11"/>
          <p:cNvCxnSpPr/>
          <p:nvPr/>
        </p:nvCxnSpPr>
        <p:spPr>
          <a:xfrm>
            <a:off x="1600200" y="1048693"/>
            <a:ext cx="533400" cy="457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5" name="TextBox 14"/>
          <p:cNvSpPr txBox="1"/>
          <p:nvPr/>
        </p:nvSpPr>
        <p:spPr>
          <a:xfrm>
            <a:off x="7662333" y="4821829"/>
            <a:ext cx="1524000" cy="646331"/>
          </a:xfrm>
          <a:prstGeom prst="rect">
            <a:avLst/>
          </a:prstGeom>
          <a:noFill/>
        </p:spPr>
        <p:txBody>
          <a:bodyPr wrap="square" rtlCol="0">
            <a:spAutoFit/>
          </a:bodyPr>
          <a:lstStyle/>
          <a:p>
            <a:r>
              <a:rPr lang="sr-Latn-RS" b="1" dirty="0" smtClean="0"/>
              <a:t>Koristiti Sans Serif  fontove</a:t>
            </a:r>
            <a:endParaRPr lang="sr-Latn-RS" b="1" dirty="0"/>
          </a:p>
        </p:txBody>
      </p:sp>
      <p:cxnSp>
        <p:nvCxnSpPr>
          <p:cNvPr id="16" name="Straight Arrow Connector 15"/>
          <p:cNvCxnSpPr/>
          <p:nvPr/>
        </p:nvCxnSpPr>
        <p:spPr>
          <a:xfrm flipH="1">
            <a:off x="7052733" y="5277660"/>
            <a:ext cx="609600" cy="3810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b="1" smtClean="0"/>
              <a:t>Šta je računarska mreža?</a:t>
            </a:r>
            <a:endParaRPr lang="sr-Latn-CS"/>
          </a:p>
        </p:txBody>
      </p:sp>
      <p:sp>
        <p:nvSpPr>
          <p:cNvPr id="3" name="Content Placeholder 2"/>
          <p:cNvSpPr>
            <a:spLocks noGrp="1"/>
          </p:cNvSpPr>
          <p:nvPr>
            <p:ph idx="1"/>
          </p:nvPr>
        </p:nvSpPr>
        <p:spPr/>
        <p:txBody>
          <a:bodyPr/>
          <a:lstStyle/>
          <a:p>
            <a:pPr marL="0" indent="0">
              <a:buNone/>
            </a:pPr>
            <a:r>
              <a:rPr lang="sr-Latn-CS" b="1" i="1" dirty="0" smtClean="0"/>
              <a:t>Računarska mreža</a:t>
            </a:r>
            <a:r>
              <a:rPr lang="sr-Latn-CS" dirty="0" smtClean="0"/>
              <a:t> se može definisati kao komunikacioni sistem koji međusobno povezuje nezavisne računare i spoljašnje uređaje jedinstvenom tehnologijom, </a:t>
            </a:r>
            <a:r>
              <a:rPr lang="sr-Latn-CS" dirty="0" smtClean="0">
                <a:latin typeface="Algerian" pitchFamily="82" charset="0"/>
              </a:rPr>
              <a:t>OMOGUĆUJUĆI TRASFER PODATAKA MEĐU KOMPONENTAMA</a:t>
            </a:r>
            <a:r>
              <a:rPr lang="sr-Latn-CS" dirty="0" smtClean="0"/>
              <a:t>.</a:t>
            </a:r>
            <a:endParaRPr lang="sr-Latn-CS" dirty="0" smtClean="0"/>
          </a:p>
        </p:txBody>
      </p:sp>
      <p:sp>
        <p:nvSpPr>
          <p:cNvPr id="4" name="TextBox 3"/>
          <p:cNvSpPr txBox="1"/>
          <p:nvPr/>
        </p:nvSpPr>
        <p:spPr>
          <a:xfrm>
            <a:off x="152400" y="5486400"/>
            <a:ext cx="8991600" cy="1200329"/>
          </a:xfrm>
          <a:prstGeom prst="rect">
            <a:avLst/>
          </a:prstGeom>
          <a:noFill/>
        </p:spPr>
        <p:txBody>
          <a:bodyPr wrap="square" rtlCol="0">
            <a:spAutoFit/>
          </a:bodyPr>
          <a:lstStyle/>
          <a:p>
            <a:r>
              <a:rPr lang="sr-Latn-RS" sz="3600" dirty="0" smtClean="0"/>
              <a:t>Previše reči za slajd ?</a:t>
            </a:r>
          </a:p>
          <a:p>
            <a:r>
              <a:rPr lang="sr-Latn-RS" sz="3600" dirty="0" smtClean="0">
                <a:solidFill>
                  <a:schemeClr val="accent6">
                    <a:lumMod val="50000"/>
                  </a:schemeClr>
                </a:solidFill>
              </a:rPr>
              <a:t>Ne prikazivati previše informacija istovremeno</a:t>
            </a:r>
            <a:endParaRPr lang="sr-Latn-RS" sz="3600" dirty="0">
              <a:solidFill>
                <a:schemeClr val="accent6">
                  <a:lumMod val="50000"/>
                </a:schemeClr>
              </a:solidFill>
            </a:endParaRPr>
          </a:p>
        </p:txBody>
      </p:sp>
      <p:cxnSp>
        <p:nvCxnSpPr>
          <p:cNvPr id="6" name="Straight Arrow Connector 5"/>
          <p:cNvCxnSpPr/>
          <p:nvPr/>
        </p:nvCxnSpPr>
        <p:spPr>
          <a:xfrm flipV="1">
            <a:off x="762000" y="4572000"/>
            <a:ext cx="914400" cy="9144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3" name="TextBox 12"/>
          <p:cNvSpPr txBox="1"/>
          <p:nvPr/>
        </p:nvSpPr>
        <p:spPr>
          <a:xfrm>
            <a:off x="6096000" y="4495800"/>
            <a:ext cx="2667000" cy="1384995"/>
          </a:xfrm>
          <a:prstGeom prst="rect">
            <a:avLst/>
          </a:prstGeom>
          <a:noFill/>
        </p:spPr>
        <p:txBody>
          <a:bodyPr wrap="square" rtlCol="0">
            <a:spAutoFit/>
          </a:bodyPr>
          <a:lstStyle/>
          <a:p>
            <a:pPr algn="r"/>
            <a:r>
              <a:rPr lang="sr-Latn-RS" sz="2800" dirty="0" smtClean="0"/>
              <a:t>Izbegavajte velika slova i nečitke fontove</a:t>
            </a:r>
            <a:endParaRPr lang="sr-Latn-RS" sz="2800" dirty="0"/>
          </a:p>
        </p:txBody>
      </p:sp>
      <p:cxnSp>
        <p:nvCxnSpPr>
          <p:cNvPr id="14" name="Straight Arrow Connector 13"/>
          <p:cNvCxnSpPr/>
          <p:nvPr/>
        </p:nvCxnSpPr>
        <p:spPr>
          <a:xfrm flipH="1" flipV="1">
            <a:off x="6019800" y="3886200"/>
            <a:ext cx="1752600" cy="6858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b="1" smtClean="0"/>
              <a:t>Sastavni delovi mreža (mrežne komponente)</a:t>
            </a:r>
            <a:endParaRPr lang="sr-Latn-CS"/>
          </a:p>
        </p:txBody>
      </p:sp>
      <p:sp>
        <p:nvSpPr>
          <p:cNvPr id="3" name="Content Placeholder 2"/>
          <p:cNvSpPr>
            <a:spLocks noGrp="1"/>
          </p:cNvSpPr>
          <p:nvPr>
            <p:ph idx="1"/>
          </p:nvPr>
        </p:nvSpPr>
        <p:spPr/>
        <p:txBody>
          <a:bodyPr>
            <a:normAutofit lnSpcReduction="10000"/>
          </a:bodyPr>
          <a:lstStyle/>
          <a:p>
            <a:pPr lvl="0"/>
            <a:r>
              <a:rPr lang="sr-Latn-CS" b="1" dirty="0" smtClean="0">
                <a:solidFill>
                  <a:schemeClr val="accent1">
                    <a:lumMod val="75000"/>
                  </a:schemeClr>
                </a:solidFill>
              </a:rPr>
              <a:t>Računarska oprema</a:t>
            </a:r>
            <a:r>
              <a:rPr lang="sr-Latn-CS" dirty="0" smtClean="0">
                <a:solidFill>
                  <a:schemeClr val="accent1">
                    <a:lumMod val="75000"/>
                  </a:schemeClr>
                </a:solidFill>
              </a:rPr>
              <a:t> </a:t>
            </a:r>
            <a:r>
              <a:rPr lang="sr-Latn-CS" dirty="0" smtClean="0"/>
              <a:t>(hardver), koju čine korisnički računari, serveri, terminali, bežični uređaji itd.</a:t>
            </a:r>
          </a:p>
          <a:p>
            <a:pPr lvl="0"/>
            <a:r>
              <a:rPr lang="sr-Latn-CS" b="1" dirty="0" smtClean="0">
                <a:solidFill>
                  <a:srgbClr val="C00000"/>
                </a:solidFill>
              </a:rPr>
              <a:t>Programi</a:t>
            </a:r>
            <a:r>
              <a:rPr lang="sr-Latn-CS" dirty="0" smtClean="0"/>
              <a:t> (softver), </a:t>
            </a:r>
            <a:r>
              <a:rPr lang="sr-Latn-CS" dirty="0" smtClean="0">
                <a:solidFill>
                  <a:schemeClr val="accent5">
                    <a:lumMod val="75000"/>
                  </a:schemeClr>
                </a:solidFill>
              </a:rPr>
              <a:t>koji</a:t>
            </a:r>
            <a:r>
              <a:rPr lang="sr-Latn-CS" dirty="0" smtClean="0"/>
              <a:t> </a:t>
            </a:r>
            <a:r>
              <a:rPr lang="sr-Latn-CS" dirty="0" smtClean="0">
                <a:solidFill>
                  <a:schemeClr val="accent2">
                    <a:lumMod val="75000"/>
                  </a:schemeClr>
                </a:solidFill>
              </a:rPr>
              <a:t>obuhvataju</a:t>
            </a:r>
            <a:r>
              <a:rPr lang="sr-Latn-CS" dirty="0" smtClean="0"/>
              <a:t> </a:t>
            </a:r>
            <a:r>
              <a:rPr lang="sr-Latn-CS" dirty="0" smtClean="0">
                <a:solidFill>
                  <a:schemeClr val="tx2">
                    <a:lumMod val="60000"/>
                    <a:lumOff val="40000"/>
                  </a:schemeClr>
                </a:solidFill>
              </a:rPr>
              <a:t>komunikacione aplikacije</a:t>
            </a:r>
            <a:r>
              <a:rPr lang="sr-Latn-CS" dirty="0" smtClean="0"/>
              <a:t>, </a:t>
            </a:r>
            <a:r>
              <a:rPr lang="sr-Latn-CS" dirty="0" smtClean="0">
                <a:solidFill>
                  <a:schemeClr val="accent3">
                    <a:lumMod val="75000"/>
                  </a:schemeClr>
                </a:solidFill>
              </a:rPr>
              <a:t>komunikacioni softver</a:t>
            </a:r>
            <a:r>
              <a:rPr lang="sr-Latn-CS" dirty="0" smtClean="0"/>
              <a:t>, </a:t>
            </a:r>
            <a:r>
              <a:rPr lang="sr-Latn-CS" dirty="0" smtClean="0">
                <a:solidFill>
                  <a:schemeClr val="accent4">
                    <a:lumMod val="60000"/>
                    <a:lumOff val="40000"/>
                  </a:schemeClr>
                </a:solidFill>
              </a:rPr>
              <a:t>komunikacione protokole</a:t>
            </a:r>
            <a:r>
              <a:rPr lang="sr-Latn-CS" dirty="0" smtClean="0"/>
              <a:t> itd.</a:t>
            </a:r>
          </a:p>
          <a:p>
            <a:pPr lvl="0"/>
            <a:r>
              <a:rPr lang="sr-Latn-CS" b="1" dirty="0" smtClean="0">
                <a:solidFill>
                  <a:srgbClr val="FFFF00"/>
                </a:solidFill>
              </a:rPr>
              <a:t>Komunikacione (mrežne) komponente</a:t>
            </a:r>
            <a:r>
              <a:rPr lang="sr-Latn-CS" dirty="0" smtClean="0">
                <a:solidFill>
                  <a:srgbClr val="FFFF00"/>
                </a:solidFill>
              </a:rPr>
              <a:t>, koje se sastoje od komunikacionih procesora, komunikacionih kanala i medijuma itd.</a:t>
            </a:r>
          </a:p>
        </p:txBody>
      </p:sp>
      <p:sp>
        <p:nvSpPr>
          <p:cNvPr id="4" name="TextBox 3"/>
          <p:cNvSpPr txBox="1"/>
          <p:nvPr/>
        </p:nvSpPr>
        <p:spPr>
          <a:xfrm>
            <a:off x="431800" y="6096000"/>
            <a:ext cx="3200400" cy="707886"/>
          </a:xfrm>
          <a:prstGeom prst="rect">
            <a:avLst/>
          </a:prstGeom>
          <a:noFill/>
        </p:spPr>
        <p:txBody>
          <a:bodyPr wrap="square" rtlCol="0">
            <a:spAutoFit/>
          </a:bodyPr>
          <a:lstStyle/>
          <a:p>
            <a:r>
              <a:rPr lang="sr-Latn-RS" sz="2000" dirty="0" smtClean="0"/>
              <a:t>Boja fonta mora da bude u kontrastu sa pozadinom</a:t>
            </a:r>
            <a:endParaRPr lang="sr-Latn-RS" sz="2000" dirty="0"/>
          </a:p>
        </p:txBody>
      </p:sp>
      <p:cxnSp>
        <p:nvCxnSpPr>
          <p:cNvPr id="5" name="Straight Arrow Connector 4"/>
          <p:cNvCxnSpPr>
            <a:stCxn id="4" idx="0"/>
          </p:cNvCxnSpPr>
          <p:nvPr/>
        </p:nvCxnSpPr>
        <p:spPr>
          <a:xfrm flipV="1">
            <a:off x="2032000" y="5791200"/>
            <a:ext cx="558800" cy="3048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0" name="TextBox 9"/>
          <p:cNvSpPr txBox="1"/>
          <p:nvPr/>
        </p:nvSpPr>
        <p:spPr>
          <a:xfrm>
            <a:off x="7696200" y="6211669"/>
            <a:ext cx="1439333" cy="369332"/>
          </a:xfrm>
          <a:prstGeom prst="rect">
            <a:avLst/>
          </a:prstGeom>
          <a:noFill/>
        </p:spPr>
        <p:txBody>
          <a:bodyPr wrap="square" rtlCol="0">
            <a:spAutoFit/>
          </a:bodyPr>
          <a:lstStyle/>
          <a:p>
            <a:r>
              <a:rPr lang="sr-Latn-RS" dirty="0" smtClean="0"/>
              <a:t>Previše boja</a:t>
            </a:r>
            <a:endParaRPr lang="sr-Latn-RS" dirty="0"/>
          </a:p>
        </p:txBody>
      </p:sp>
      <p:cxnSp>
        <p:nvCxnSpPr>
          <p:cNvPr id="11" name="Straight Arrow Connector 10"/>
          <p:cNvCxnSpPr>
            <a:stCxn id="10" idx="0"/>
          </p:cNvCxnSpPr>
          <p:nvPr/>
        </p:nvCxnSpPr>
        <p:spPr>
          <a:xfrm flipH="1" flipV="1">
            <a:off x="7696200" y="3733800"/>
            <a:ext cx="719667" cy="2477869"/>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b="1" smtClean="0"/>
              <a:t>Glavni nedostaci uvođenja mreža</a:t>
            </a:r>
            <a:endParaRPr lang="sr-Latn-CS"/>
          </a:p>
        </p:txBody>
      </p:sp>
      <p:sp>
        <p:nvSpPr>
          <p:cNvPr id="3" name="Content Placeholder 2"/>
          <p:cNvSpPr>
            <a:spLocks noGrp="1"/>
          </p:cNvSpPr>
          <p:nvPr>
            <p:ph idx="1"/>
          </p:nvPr>
        </p:nvSpPr>
        <p:spPr/>
        <p:txBody>
          <a:bodyPr>
            <a:normAutofit fontScale="77500" lnSpcReduction="20000"/>
          </a:bodyPr>
          <a:lstStyle/>
          <a:p>
            <a:pPr marL="514350" lvl="0" indent="-514350">
              <a:buFont typeface="+mj-lt"/>
              <a:buAutoNum type="arabicPeriod"/>
            </a:pPr>
            <a:r>
              <a:rPr lang="sr-Latn-CS" smtClean="0"/>
              <a:t>Početni troškovi pri postavljanju mreže mogu da budu jako visoki, a period otplate investicije može biti veoma dug.</a:t>
            </a:r>
          </a:p>
          <a:p>
            <a:pPr marL="514350" lvl="0" indent="-514350">
              <a:buFont typeface="+mj-lt"/>
              <a:buAutoNum type="arabicPeriod"/>
            </a:pPr>
            <a:r>
              <a:rPr lang="sr-Latn-CS" smtClean="0"/>
              <a:t>Postavljanje mrežne infrastrukture može da poremeti zaposlene u njihovim dnevnim aktivnostima.</a:t>
            </a:r>
          </a:p>
          <a:p>
            <a:pPr marL="514350" lvl="0" indent="-514350">
              <a:buFont typeface="+mj-lt"/>
              <a:buAutoNum type="arabicPeriod"/>
            </a:pPr>
            <a:r>
              <a:rPr lang="sr-Latn-CS" smtClean="0"/>
              <a:t>Kompanije kod kojih se poslovanje isključivo oslanja na mrežu, situacija kada se mreža servisira ili nije u funkciji, može biti veoma nepovoljna za poslovanje. Iz tog razloga ulaganje u održavanje mreže je od velikog značaja.</a:t>
            </a:r>
          </a:p>
          <a:p>
            <a:pPr marL="514350" lvl="0" indent="-514350">
              <a:buFont typeface="+mj-lt"/>
              <a:buAutoNum type="arabicPeriod"/>
            </a:pPr>
            <a:r>
              <a:rPr lang="sr-Latn-CS" smtClean="0"/>
              <a:t>Uvođenjem mreža, bezbednost podataka može biti smanjena. Neadekvatna kontrola pristupa osetljivim podacima može da ugrozi poverljivost podataka. Takođe, podaci mogu biti zadržani ili izgubljini pri prenosu sa jednog mesta na drugo.</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306</Words>
  <Application>Microsoft Office PowerPoint</Application>
  <PresentationFormat>On-screen Show (4:3)</PresentationFormat>
  <Paragraphs>29</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RAČUNARSKE MREŽE I TELEKOMUNIKACIJE</vt:lpstr>
      <vt:lpstr>Osnovni ciljevi (44pt)</vt:lpstr>
      <vt:lpstr>Šta je računarska mreža?</vt:lpstr>
      <vt:lpstr>Sastavni delovi mreža (mrežne komponente)</vt:lpstr>
      <vt:lpstr>Glavni nedostaci uvođenja mreža</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RAČUNARSKE MREŽE I TELEKOMUNIKACIJE</dc:title>
  <dc:creator>Ogi</dc:creator>
  <cp:lastModifiedBy>Ogi</cp:lastModifiedBy>
  <cp:revision>11</cp:revision>
  <dcterms:created xsi:type="dcterms:W3CDTF">2006-08-16T00:00:00Z</dcterms:created>
  <dcterms:modified xsi:type="dcterms:W3CDTF">2012-10-10T09:02:18Z</dcterms:modified>
</cp:coreProperties>
</file>